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3" r:id="rId3"/>
    <p:sldId id="274" r:id="rId4"/>
    <p:sldId id="275" r:id="rId5"/>
    <p:sldId id="276" r:id="rId6"/>
    <p:sldId id="282" r:id="rId7"/>
    <p:sldId id="281" r:id="rId8"/>
    <p:sldId id="278" r:id="rId9"/>
    <p:sldId id="279" r:id="rId10"/>
    <p:sldId id="280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B7A"/>
    <a:srgbClr val="4E7E82"/>
    <a:srgbClr val="B06010"/>
    <a:srgbClr val="42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96" y="8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5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F5AFDC5-291F-A94F-9B8E-D0AE3786BDDB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6D6C-86FA-CF46-84B6-FDE6CB4AE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0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F5AFDC5-291F-A94F-9B8E-D0AE3786BDDB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6D6C-86FA-CF46-84B6-FDE6CB4AE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6D6C-86FA-CF46-84B6-FDE6CB4AE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2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>
                <a:latin typeface="Raleway"/>
                <a:cs typeface="Ralewa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49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519891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9591" y="1600201"/>
            <a:ext cx="5500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6D6C-86FA-CF46-84B6-FDE6CB4AE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9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F5AFDC5-291F-A94F-9B8E-D0AE3786BDDB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6D6C-86FA-CF46-84B6-FDE6CB4AE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5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6D6C-86FA-CF46-84B6-FDE6CB4AE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6D6C-86FA-CF46-84B6-FDE6CB4AE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F5AFDC5-291F-A94F-9B8E-D0AE3786BDDB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6D6C-86FA-CF46-84B6-FDE6CB4AE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7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3F5AFDC5-291F-A94F-9B8E-D0AE3786BDDB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56D6C-86FA-CF46-84B6-FDE6CB4AE0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22100"/>
                </a:solidFill>
                <a:latin typeface="Raleway"/>
                <a:cs typeface="Raleway"/>
              </a:defRPr>
            </a:lvl1pPr>
          </a:lstStyle>
          <a:p>
            <a:fld id="{65F56D6C-86FA-CF46-84B6-FDE6CB4AE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3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422100"/>
          </a:solidFill>
          <a:latin typeface="Raleway"/>
          <a:ea typeface="+mj-ea"/>
          <a:cs typeface="Ralewa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22100"/>
          </a:solidFill>
          <a:latin typeface="Raleway"/>
          <a:ea typeface="+mn-ea"/>
          <a:cs typeface="Ralewa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22100"/>
          </a:solidFill>
          <a:latin typeface="Raleway"/>
          <a:ea typeface="+mn-ea"/>
          <a:cs typeface="Ralewa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22100"/>
          </a:solidFill>
          <a:latin typeface="Raleway"/>
          <a:ea typeface="+mn-ea"/>
          <a:cs typeface="Ralewa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22100"/>
          </a:solidFill>
          <a:latin typeface="Raleway"/>
          <a:ea typeface="+mn-ea"/>
          <a:cs typeface="Ralewa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22100"/>
          </a:solidFill>
          <a:latin typeface="Raleway"/>
          <a:ea typeface="+mn-ea"/>
          <a:cs typeface="Ralewa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lu-eletu-13086-unsplash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559" y="1"/>
            <a:ext cx="12404028" cy="6947836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2681189" y="-3322244"/>
            <a:ext cx="12234687" cy="10858285"/>
          </a:xfrm>
          <a:prstGeom prst="ellipse">
            <a:avLst/>
          </a:prstGeom>
          <a:gradFill flip="none" rotWithShape="1">
            <a:gsLst>
              <a:gs pos="37000">
                <a:schemeClr val="bg1">
                  <a:alpha val="95000"/>
                </a:schemeClr>
              </a:gs>
              <a:gs pos="100000">
                <a:schemeClr val="bg1">
                  <a:alpha val="0"/>
                </a:schemeClr>
              </a:gs>
              <a:gs pos="85000">
                <a:schemeClr val="bg1">
                  <a:alpha val="39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9215" y="1369621"/>
            <a:ext cx="5582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4E7E82"/>
                </a:solidFill>
                <a:latin typeface="Raleway"/>
                <a:cs typeface="Raleway"/>
              </a:rPr>
              <a:t>DO</a:t>
            </a:r>
            <a:r>
              <a:rPr lang="en-US" sz="6000" b="1" dirty="0">
                <a:solidFill>
                  <a:srgbClr val="4E7E82"/>
                </a:solidFill>
                <a:latin typeface="Raleway"/>
                <a:cs typeface="Raleway"/>
              </a:rPr>
              <a:t> YOU NEED </a:t>
            </a:r>
            <a:r>
              <a:rPr lang="en-US" sz="6000" dirty="0">
                <a:solidFill>
                  <a:srgbClr val="4E7E82"/>
                </a:solidFill>
                <a:latin typeface="Raleway"/>
                <a:cs typeface="Raleway"/>
              </a:rPr>
              <a:t>A FINANCIAL ADVISOR?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97239" y="-116154"/>
            <a:ext cx="0" cy="7074486"/>
          </a:xfrm>
          <a:prstGeom prst="line">
            <a:avLst/>
          </a:prstGeom>
          <a:ln w="76200" cmpd="sng">
            <a:solidFill>
              <a:srgbClr val="4E7E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49639" y="-126650"/>
            <a:ext cx="0" cy="7074486"/>
          </a:xfrm>
          <a:prstGeom prst="line">
            <a:avLst/>
          </a:prstGeom>
          <a:ln w="57150" cmpd="sng">
            <a:solidFill>
              <a:srgbClr val="4E7E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81189" y="-110698"/>
            <a:ext cx="0" cy="7074486"/>
          </a:xfrm>
          <a:prstGeom prst="line">
            <a:avLst/>
          </a:prstGeom>
          <a:ln w="57150" cmpd="sng">
            <a:solidFill>
              <a:srgbClr val="4E7E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3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o-stern-234939-unsplash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4593" y="-119207"/>
            <a:ext cx="12678146" cy="70483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46948" y="-107534"/>
            <a:ext cx="12438082" cy="707842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2000"/>
                </a:schemeClr>
              </a:gs>
              <a:gs pos="77000">
                <a:schemeClr val="bg1">
                  <a:alpha val="43000"/>
                </a:schemeClr>
              </a:gs>
              <a:gs pos="6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60403" y="2754500"/>
            <a:ext cx="5121208" cy="1470025"/>
          </a:xfrm>
        </p:spPr>
        <p:txBody>
          <a:bodyPr>
            <a:normAutofit/>
          </a:bodyPr>
          <a:lstStyle/>
          <a:p>
            <a:r>
              <a:rPr lang="en-US" sz="4800" dirty="0"/>
              <a:t>THANK YOU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257542" y="-31488"/>
            <a:ext cx="0" cy="7074486"/>
          </a:xfrm>
          <a:prstGeom prst="line">
            <a:avLst/>
          </a:prstGeom>
          <a:ln w="76200" cmpd="sng">
            <a:solidFill>
              <a:srgbClr val="4E7E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09942" y="-41984"/>
            <a:ext cx="0" cy="7074486"/>
          </a:xfrm>
          <a:prstGeom prst="line">
            <a:avLst/>
          </a:prstGeom>
          <a:ln w="57150" cmpd="sng">
            <a:solidFill>
              <a:srgbClr val="4E7E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841492" y="-26032"/>
            <a:ext cx="0" cy="7074486"/>
          </a:xfrm>
          <a:prstGeom prst="line">
            <a:avLst/>
          </a:prstGeom>
          <a:ln w="57150" cmpd="sng">
            <a:solidFill>
              <a:srgbClr val="4E7E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94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wpixel-565456-unspla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453" y="-80802"/>
            <a:ext cx="10448447" cy="6967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1665159" y="-192200"/>
            <a:ext cx="10724754" cy="707842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2000"/>
                </a:schemeClr>
              </a:gs>
              <a:gs pos="77000">
                <a:schemeClr val="bg1">
                  <a:alpha val="43000"/>
                </a:schemeClr>
              </a:gs>
              <a:gs pos="6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3982" y="2679554"/>
            <a:ext cx="4495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422100"/>
                </a:solidFill>
                <a:latin typeface="Raleway"/>
                <a:cs typeface="Raleway"/>
              </a:rPr>
              <a:t>Portfolio Analysis</a:t>
            </a:r>
          </a:p>
        </p:txBody>
      </p:sp>
    </p:spTree>
    <p:extLst>
      <p:ext uri="{BB962C8B-B14F-4D97-AF65-F5344CB8AC3E}">
        <p14:creationId xmlns:p14="http://schemas.microsoft.com/office/powerpoint/2010/main" val="129101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wpixel-633841-unsplash (1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882" y="0"/>
            <a:ext cx="1028494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6949" y="-220422"/>
            <a:ext cx="10095569" cy="707842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2000"/>
                </a:schemeClr>
              </a:gs>
              <a:gs pos="77000">
                <a:schemeClr val="bg1">
                  <a:alpha val="43000"/>
                </a:schemeClr>
              </a:gs>
              <a:gs pos="6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158" y="1819427"/>
            <a:ext cx="4976483" cy="3273210"/>
          </a:xfrm>
        </p:spPr>
        <p:txBody>
          <a:bodyPr>
            <a:noAutofit/>
          </a:bodyPr>
          <a:lstStyle/>
          <a:p>
            <a:pPr lvl="2"/>
            <a:r>
              <a:rPr lang="en-US" sz="4800" dirty="0">
                <a:solidFill>
                  <a:srgbClr val="422100"/>
                </a:solidFill>
                <a:latin typeface="Raleway"/>
                <a:cs typeface="Raleway"/>
              </a:rPr>
              <a:t>Portfolio Design &amp; Management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546812" y="5563153"/>
            <a:ext cx="2224111" cy="1973899"/>
          </a:xfrm>
          <a:prstGeom prst="ellipse">
            <a:avLst/>
          </a:prstGeom>
          <a:gradFill flip="none" rotWithShape="1">
            <a:gsLst>
              <a:gs pos="37000">
                <a:schemeClr val="bg1">
                  <a:alpha val="33000"/>
                </a:schemeClr>
              </a:gs>
              <a:gs pos="100000">
                <a:schemeClr val="bg1">
                  <a:alpha val="0"/>
                </a:schemeClr>
              </a:gs>
              <a:gs pos="85000">
                <a:schemeClr val="bg1">
                  <a:alpha val="6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fan-stefancik-257625-unsplash (1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1297" y="-183443"/>
            <a:ext cx="6483843" cy="71054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6949" y="-220422"/>
            <a:ext cx="10095569" cy="707842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2000"/>
                </a:schemeClr>
              </a:gs>
              <a:gs pos="77000">
                <a:schemeClr val="bg1">
                  <a:alpha val="43000"/>
                </a:schemeClr>
              </a:gs>
              <a:gs pos="6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5382" y="2186313"/>
            <a:ext cx="4976483" cy="3273210"/>
          </a:xfrm>
        </p:spPr>
        <p:txBody>
          <a:bodyPr>
            <a:noAutofit/>
          </a:bodyPr>
          <a:lstStyle/>
          <a:p>
            <a:pPr lvl="2"/>
            <a:r>
              <a:rPr lang="en-US" sz="4800" dirty="0">
                <a:solidFill>
                  <a:srgbClr val="422100"/>
                </a:solidFill>
                <a:latin typeface="Raleway"/>
                <a:cs typeface="Raleway"/>
              </a:rPr>
              <a:t>General Investment Advice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546812" y="5563153"/>
            <a:ext cx="2224111" cy="1973899"/>
          </a:xfrm>
          <a:prstGeom prst="ellipse">
            <a:avLst/>
          </a:prstGeom>
          <a:gradFill flip="none" rotWithShape="1">
            <a:gsLst>
              <a:gs pos="37000">
                <a:schemeClr val="bg1">
                  <a:alpha val="33000"/>
                </a:schemeClr>
              </a:gs>
              <a:gs pos="100000">
                <a:schemeClr val="bg1">
                  <a:alpha val="0"/>
                </a:schemeClr>
              </a:gs>
              <a:gs pos="85000">
                <a:schemeClr val="bg1">
                  <a:alpha val="6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kus-spiske-99687-unspla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3" name="Picture 2" descr="WallCapital_LogoVert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432" y="6051313"/>
            <a:ext cx="901046" cy="6962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2074393" y="-220422"/>
            <a:ext cx="10259075" cy="707842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2000"/>
                </a:schemeClr>
              </a:gs>
              <a:gs pos="77000">
                <a:schemeClr val="bg1">
                  <a:alpha val="43000"/>
                </a:schemeClr>
              </a:gs>
              <a:gs pos="6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8683" y="2143979"/>
            <a:ext cx="4976483" cy="3273210"/>
          </a:xfrm>
        </p:spPr>
        <p:txBody>
          <a:bodyPr>
            <a:noAutofit/>
          </a:bodyPr>
          <a:lstStyle/>
          <a:p>
            <a:pPr lvl="2"/>
            <a:r>
              <a:rPr lang="en-US" sz="4800" dirty="0">
                <a:solidFill>
                  <a:srgbClr val="422100"/>
                </a:solidFill>
                <a:latin typeface="Raleway"/>
                <a:cs typeface="Raleway"/>
              </a:rPr>
              <a:t>Budgeting &amp; Retirement Income Planning</a:t>
            </a:r>
            <a:r>
              <a:rPr lang="en-US" sz="4800" dirty="0">
                <a:solidFill>
                  <a:srgbClr val="422100"/>
                </a:solidFill>
                <a:effectLst/>
                <a:latin typeface="Raleway"/>
                <a:cs typeface="Raleway"/>
              </a:rPr>
              <a:t> </a:t>
            </a:r>
            <a:endParaRPr lang="en-US" sz="4800" dirty="0">
              <a:solidFill>
                <a:srgbClr val="422100"/>
              </a:solidFill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29101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els-steeman-262087-unspla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812" y="-141993"/>
            <a:ext cx="10499989" cy="6999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6949" y="-220422"/>
            <a:ext cx="10095569" cy="707842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2000"/>
                </a:schemeClr>
              </a:gs>
              <a:gs pos="77000">
                <a:schemeClr val="bg1">
                  <a:alpha val="43000"/>
                </a:schemeClr>
              </a:gs>
              <a:gs pos="6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9130" y="3428999"/>
            <a:ext cx="4981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422100"/>
                </a:solidFill>
                <a:latin typeface="Raleway"/>
                <a:cs typeface="Raleway"/>
              </a:rPr>
              <a:t>Retirement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422100"/>
                </a:solidFill>
                <a:latin typeface="Raleway"/>
                <a:cs typeface="Raleway"/>
              </a:rPr>
              <a:t>Education Funding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422100"/>
                </a:solidFill>
                <a:latin typeface="Raleway"/>
                <a:cs typeface="Raleway"/>
              </a:rPr>
              <a:t>Wealth Transfers, Estate Plans &amp; Trusts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4923" y="2681112"/>
            <a:ext cx="6251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422100"/>
                </a:solidFill>
                <a:latin typeface="Raleway"/>
                <a:cs typeface="Raleway"/>
              </a:rPr>
              <a:t>General Planning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0546812" y="5563153"/>
            <a:ext cx="2224111" cy="1973899"/>
          </a:xfrm>
          <a:prstGeom prst="ellipse">
            <a:avLst/>
          </a:prstGeom>
          <a:gradFill flip="none" rotWithShape="1">
            <a:gsLst>
              <a:gs pos="37000">
                <a:schemeClr val="bg1">
                  <a:alpha val="33000"/>
                </a:schemeClr>
              </a:gs>
              <a:gs pos="100000">
                <a:schemeClr val="bg1">
                  <a:alpha val="0"/>
                </a:schemeClr>
              </a:gs>
              <a:gs pos="85000">
                <a:schemeClr val="bg1">
                  <a:alpha val="6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2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nters-race-408744-unsplash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2928" y="-84667"/>
            <a:ext cx="12718724" cy="7032503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-2192422" y="-620888"/>
            <a:ext cx="9742084" cy="8646100"/>
          </a:xfrm>
          <a:prstGeom prst="ellipse">
            <a:avLst/>
          </a:prstGeom>
          <a:gradFill flip="none" rotWithShape="1">
            <a:gsLst>
              <a:gs pos="37000">
                <a:schemeClr val="bg1">
                  <a:alpha val="69000"/>
                </a:schemeClr>
              </a:gs>
              <a:gs pos="100000">
                <a:schemeClr val="bg1">
                  <a:alpha val="0"/>
                </a:schemeClr>
              </a:gs>
              <a:gs pos="85000">
                <a:schemeClr val="bg1">
                  <a:alpha val="1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4742" y="2342843"/>
            <a:ext cx="54418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4E7E82"/>
                </a:solidFill>
                <a:latin typeface="Raleway"/>
                <a:cs typeface="Raleway"/>
              </a:rPr>
              <a:t>THREE</a:t>
            </a:r>
          </a:p>
          <a:p>
            <a:r>
              <a:rPr lang="en-US" sz="6000" b="1" dirty="0">
                <a:solidFill>
                  <a:srgbClr val="4E7E82"/>
                </a:solidFill>
                <a:latin typeface="Raleway"/>
                <a:cs typeface="Raleway"/>
              </a:rPr>
              <a:t>TYPES</a:t>
            </a:r>
            <a:r>
              <a:rPr lang="en-US" sz="6000" dirty="0">
                <a:solidFill>
                  <a:srgbClr val="4E7E82"/>
                </a:solidFill>
                <a:latin typeface="Raleway"/>
                <a:cs typeface="Raleway"/>
              </a:rPr>
              <a:t> OF ADVISORS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257542" y="-116154"/>
            <a:ext cx="0" cy="7074486"/>
          </a:xfrm>
          <a:prstGeom prst="line">
            <a:avLst/>
          </a:prstGeom>
          <a:ln w="76200" cmpd="sng">
            <a:solidFill>
              <a:srgbClr val="4E7E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409942" y="-126650"/>
            <a:ext cx="0" cy="7074486"/>
          </a:xfrm>
          <a:prstGeom prst="line">
            <a:avLst/>
          </a:prstGeom>
          <a:ln w="57150" cmpd="sng">
            <a:solidFill>
              <a:srgbClr val="4E7E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41492" y="-110698"/>
            <a:ext cx="0" cy="7074486"/>
          </a:xfrm>
          <a:prstGeom prst="line">
            <a:avLst/>
          </a:prstGeom>
          <a:ln w="57150" cmpd="sng">
            <a:solidFill>
              <a:srgbClr val="4E7E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4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awpixel-558596-unsplash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2335"/>
            <a:ext cx="4814511" cy="6987143"/>
          </a:xfrm>
          <a:prstGeom prst="rect">
            <a:avLst/>
          </a:prstGeom>
        </p:spPr>
      </p:pic>
      <p:pic>
        <p:nvPicPr>
          <p:cNvPr id="13" name="Picture 12" descr="rawpixel-649916-unsplash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5073" y="-14112"/>
            <a:ext cx="4966948" cy="6958921"/>
          </a:xfrm>
          <a:prstGeom prst="rect">
            <a:avLst/>
          </a:prstGeom>
        </p:spPr>
      </p:pic>
      <p:pic>
        <p:nvPicPr>
          <p:cNvPr id="12" name="Picture 11" descr="rawpixel-com-594846-unsplash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65" y="-42334"/>
            <a:ext cx="4217101" cy="704357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3971768" y="-98777"/>
            <a:ext cx="777" cy="7315200"/>
          </a:xfrm>
          <a:prstGeom prst="line">
            <a:avLst/>
          </a:prstGeom>
          <a:ln w="76200" cmpd="sng">
            <a:solidFill>
              <a:srgbClr val="4E7E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44129" y="-84666"/>
            <a:ext cx="9921" cy="7310568"/>
          </a:xfrm>
          <a:prstGeom prst="line">
            <a:avLst/>
          </a:prstGeom>
          <a:ln w="76200" cmpd="sng">
            <a:solidFill>
              <a:srgbClr val="4E7E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500111" y="1938319"/>
            <a:ext cx="3472434" cy="3472434"/>
          </a:xfrm>
          <a:prstGeom prst="ellipse">
            <a:avLst/>
          </a:prstGeom>
          <a:gradFill flip="none" rotWithShape="1">
            <a:gsLst>
              <a:gs pos="37000">
                <a:schemeClr val="tx1">
                  <a:alpha val="66000"/>
                </a:schemeClr>
              </a:gs>
              <a:gs pos="100000">
                <a:schemeClr val="tx1">
                  <a:alpha val="0"/>
                </a:schemeClr>
              </a:gs>
              <a:gs pos="85000">
                <a:schemeClr val="tx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2711" y="2860286"/>
            <a:ext cx="255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Raleway"/>
                <a:cs typeface="Raleway"/>
              </a:rPr>
              <a:t>Money Managers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163650" y="2090719"/>
            <a:ext cx="3472434" cy="3472434"/>
          </a:xfrm>
          <a:prstGeom prst="ellipse">
            <a:avLst/>
          </a:prstGeom>
          <a:gradFill flip="none" rotWithShape="1">
            <a:gsLst>
              <a:gs pos="37000">
                <a:schemeClr val="tx1">
                  <a:alpha val="66000"/>
                </a:schemeClr>
              </a:gs>
              <a:gs pos="100000">
                <a:schemeClr val="tx1">
                  <a:alpha val="0"/>
                </a:schemeClr>
              </a:gs>
              <a:gs pos="85000">
                <a:schemeClr val="tx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4511" y="2860286"/>
            <a:ext cx="255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Raleway"/>
                <a:cs typeface="Raleway"/>
              </a:rPr>
              <a:t>Financial Planners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8354015" y="2447508"/>
            <a:ext cx="3472434" cy="3472434"/>
          </a:xfrm>
          <a:prstGeom prst="ellipse">
            <a:avLst/>
          </a:prstGeom>
          <a:gradFill flip="none" rotWithShape="1">
            <a:gsLst>
              <a:gs pos="37000">
                <a:schemeClr val="tx1">
                  <a:alpha val="66000"/>
                </a:schemeClr>
              </a:gs>
              <a:gs pos="100000">
                <a:schemeClr val="tx1">
                  <a:alpha val="0"/>
                </a:schemeClr>
              </a:gs>
              <a:gs pos="85000">
                <a:schemeClr val="tx1">
                  <a:alpha val="2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62752" y="2860286"/>
            <a:ext cx="255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Raleway"/>
                <a:cs typeface="Raleway"/>
              </a:rPr>
              <a:t>Wealth Managers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0546812" y="5563153"/>
            <a:ext cx="2224111" cy="1973899"/>
          </a:xfrm>
          <a:prstGeom prst="ellipse">
            <a:avLst/>
          </a:prstGeom>
          <a:gradFill flip="none" rotWithShape="1">
            <a:gsLst>
              <a:gs pos="37000">
                <a:schemeClr val="bg1">
                  <a:alpha val="33000"/>
                </a:schemeClr>
              </a:gs>
              <a:gs pos="100000">
                <a:schemeClr val="bg1">
                  <a:alpha val="0"/>
                </a:schemeClr>
              </a:gs>
              <a:gs pos="85000">
                <a:schemeClr val="bg1">
                  <a:alpha val="6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6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Questions to Ask an Advisor Before Hiring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12589" y="2032000"/>
            <a:ext cx="5198918" cy="4094164"/>
          </a:xfrm>
        </p:spPr>
        <p:txBody>
          <a:bodyPr/>
          <a:lstStyle/>
          <a:p>
            <a:r>
              <a:rPr lang="en-US" dirty="0"/>
              <a:t>How Are You Compensated?</a:t>
            </a:r>
          </a:p>
          <a:p>
            <a:r>
              <a:rPr lang="en-US" dirty="0"/>
              <a:t>How Will We Work Together?</a:t>
            </a:r>
          </a:p>
          <a:p>
            <a:r>
              <a:rPr lang="en-US" dirty="0"/>
              <a:t>How Do You Manage Money?</a:t>
            </a:r>
          </a:p>
          <a:p>
            <a:r>
              <a:rPr lang="en-US" dirty="0"/>
              <a:t>Where Are My Assets Held?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9591" y="2032000"/>
            <a:ext cx="5500436" cy="4094164"/>
          </a:xfrm>
        </p:spPr>
        <p:txBody>
          <a:bodyPr/>
          <a:lstStyle/>
          <a:p>
            <a:r>
              <a:rPr lang="en-US" dirty="0"/>
              <a:t>Are You a Fiduciary?</a:t>
            </a:r>
          </a:p>
          <a:p>
            <a:r>
              <a:rPr lang="en-US" dirty="0"/>
              <a:t>Can I See a Sample Plan?</a:t>
            </a:r>
          </a:p>
          <a:p>
            <a:r>
              <a:rPr lang="en-US" dirty="0"/>
              <a:t>Will I Be Working </a:t>
            </a:r>
            <a:r>
              <a:rPr lang="en-US" u="sng" dirty="0"/>
              <a:t>Only with You</a:t>
            </a:r>
            <a:r>
              <a:rPr lang="en-US" dirty="0"/>
              <a:t> or </a:t>
            </a:r>
            <a:r>
              <a:rPr lang="en-US" u="sng" dirty="0"/>
              <a:t>With a Team</a:t>
            </a:r>
            <a:r>
              <a:rPr lang="en-US" dirty="0"/>
              <a:t>?</a:t>
            </a:r>
          </a:p>
          <a:p>
            <a:r>
              <a:rPr lang="en-US" dirty="0"/>
              <a:t>Ask for references!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8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103</Words>
  <Application>Microsoft Office PowerPoint</Application>
  <PresentationFormat>Custom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Raleway</vt:lpstr>
      <vt:lpstr>Office Theme</vt:lpstr>
      <vt:lpstr>PowerPoint Presentation</vt:lpstr>
      <vt:lpstr>PowerPoint Presentation</vt:lpstr>
      <vt:lpstr>Portfolio Design &amp; Management</vt:lpstr>
      <vt:lpstr>General Investment Advice</vt:lpstr>
      <vt:lpstr>Budgeting &amp; Retirement Income Planning </vt:lpstr>
      <vt:lpstr>PowerPoint Presentation</vt:lpstr>
      <vt:lpstr>PowerPoint Presentation</vt:lpstr>
      <vt:lpstr>PowerPoint Presentation</vt:lpstr>
      <vt:lpstr>Questions to Ask an Advisor Before Hiring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 Pospisil</dc:creator>
  <cp:lastModifiedBy>Sarah Burke</cp:lastModifiedBy>
  <cp:revision>28</cp:revision>
  <dcterms:created xsi:type="dcterms:W3CDTF">2018-08-16T00:06:09Z</dcterms:created>
  <dcterms:modified xsi:type="dcterms:W3CDTF">2018-09-05T20:06:40Z</dcterms:modified>
</cp:coreProperties>
</file>